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3" r:id="rId2"/>
    <p:sldId id="304" r:id="rId3"/>
    <p:sldId id="305" r:id="rId4"/>
    <p:sldId id="306" r:id="rId5"/>
    <p:sldId id="300" r:id="rId6"/>
    <p:sldId id="286" r:id="rId7"/>
    <p:sldId id="307" r:id="rId8"/>
    <p:sldId id="308" r:id="rId9"/>
    <p:sldId id="309" r:id="rId10"/>
    <p:sldId id="31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51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-13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gif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9.em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20.emf"/><Relationship Id="rId7" Type="http://schemas.openxmlformats.org/officeDocument/2006/relationships/image" Target="../media/image2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6400" b="1" dirty="0" smtClean="0">
                <a:latin typeface="Avenir Medium"/>
                <a:cs typeface="Avenir Medium"/>
              </a:rPr>
              <a:t>AME20216 - Lab I</a:t>
            </a:r>
            <a:br>
              <a:rPr lang="en-US" sz="6400" b="1" dirty="0" smtClean="0">
                <a:latin typeface="Avenir Medium"/>
                <a:cs typeface="Avenir Medium"/>
              </a:rPr>
            </a:br>
            <a:r>
              <a:rPr lang="en-US" sz="6400" b="1" dirty="0" smtClean="0">
                <a:latin typeface="Avenir Medium"/>
                <a:cs typeface="Avenir Medium"/>
              </a:rPr>
              <a:t>L8 – Solar Energy</a:t>
            </a:r>
            <a:endParaRPr lang="en-US" sz="64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3992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Non-ideal Power Supply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202346"/>
              </p:ext>
            </p:extLst>
          </p:nvPr>
        </p:nvGraphicFramePr>
        <p:xfrm>
          <a:off x="718682" y="2252353"/>
          <a:ext cx="2272293" cy="1109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3" imgW="990600" imgH="482600" progId="Equation.3">
                  <p:embed/>
                </p:oleObj>
              </mc:Choice>
              <mc:Fallback>
                <p:oleObj name="Equation" r:id="rId3" imgW="990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8682" y="2252353"/>
                        <a:ext cx="2272293" cy="1109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9994" y="816157"/>
            <a:ext cx="8174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Power output depends on load resistance </a:t>
            </a:r>
            <a:r>
              <a:rPr lang="en-US" sz="2800" i="1" dirty="0" smtClean="0"/>
              <a:t>R</a:t>
            </a:r>
            <a:r>
              <a:rPr lang="en-US" sz="2800" i="1" baseline="-25000" dirty="0" smtClean="0"/>
              <a:t>L</a:t>
            </a:r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065525" y="2002168"/>
            <a:ext cx="4834573" cy="3804790"/>
            <a:chOff x="4065525" y="1213808"/>
            <a:chExt cx="4834573" cy="3804790"/>
          </a:xfrm>
        </p:grpSpPr>
        <p:pic>
          <p:nvPicPr>
            <p:cNvPr id="8" name="Picture 7" descr="power_vs_load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525" y="1447392"/>
              <a:ext cx="4834573" cy="335576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556081" y="1213808"/>
              <a:ext cx="6569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 err="1" smtClean="0"/>
                <a:t>q</a:t>
              </a:r>
              <a:r>
                <a:rPr lang="en-US" sz="2200" i="1" baseline="-25000" dirty="0" err="1" smtClean="0"/>
                <a:t>L</a:t>
              </a:r>
              <a:endParaRPr lang="en-US" sz="2200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43175" y="4587711"/>
              <a:ext cx="6569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/>
                <a:t>R</a:t>
              </a:r>
              <a:r>
                <a:rPr lang="en-US" sz="2200" i="1" baseline="-25000" dirty="0" smtClean="0"/>
                <a:t>L</a:t>
              </a:r>
              <a:endParaRPr lang="en-US" sz="2200" i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89994" y="3696711"/>
            <a:ext cx="3561765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Max power occurs when </a:t>
            </a:r>
          </a:p>
          <a:p>
            <a:pPr algn="ctr">
              <a:lnSpc>
                <a:spcPct val="120000"/>
              </a:lnSpc>
            </a:pPr>
            <a:r>
              <a:rPr lang="en-US" sz="2400" i="1" dirty="0" smtClean="0"/>
              <a:t>R</a:t>
            </a:r>
            <a:r>
              <a:rPr lang="en-US" sz="2400" i="1" baseline="-25000" dirty="0" smtClean="0"/>
              <a:t>L</a:t>
            </a:r>
            <a:r>
              <a:rPr lang="en-US" sz="2400" dirty="0" smtClean="0"/>
              <a:t> = </a:t>
            </a:r>
            <a:r>
              <a:rPr lang="en-US" sz="2400" i="1" dirty="0" smtClean="0"/>
              <a:t>R</a:t>
            </a:r>
            <a:r>
              <a:rPr lang="en-US" sz="2400" i="1" baseline="-25000" dirty="0" smtClean="0"/>
              <a:t>S</a:t>
            </a:r>
          </a:p>
          <a:p>
            <a:pPr algn="ctr">
              <a:lnSpc>
                <a:spcPct val="120000"/>
              </a:lnSpc>
            </a:pPr>
            <a:r>
              <a:rPr lang="en-US" sz="2400" b="1" i="1" dirty="0" smtClean="0"/>
              <a:t>“Impedance matching”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820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6987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Kleiber’s</a:t>
            </a:r>
            <a:r>
              <a:rPr lang="en-US" sz="3600" b="1" dirty="0" smtClean="0"/>
              <a:t> Law: Metabolism vs. Mass</a:t>
            </a:r>
            <a:endParaRPr lang="en-US" sz="3600" b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923793"/>
              </p:ext>
            </p:extLst>
          </p:nvPr>
        </p:nvGraphicFramePr>
        <p:xfrm>
          <a:off x="3093654" y="643014"/>
          <a:ext cx="2615517" cy="78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673100" imgH="203200" progId="Equation.3">
                  <p:embed/>
                </p:oleObj>
              </mc:Choice>
              <mc:Fallback>
                <p:oleObj name="Equation" r:id="rId3" imgW="673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3654" y="643014"/>
                        <a:ext cx="2615517" cy="78959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454541" y="1385301"/>
            <a:ext cx="6489830" cy="5455801"/>
            <a:chOff x="1073541" y="1394915"/>
            <a:chExt cx="6489830" cy="54558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541" y="1394915"/>
              <a:ext cx="6489830" cy="524430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32992" y="6542939"/>
              <a:ext cx="48338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eesc.columbia.edu</a:t>
              </a:r>
              <a:r>
                <a:rPr lang="en-US" sz="1400" dirty="0"/>
                <a:t>/courses/</a:t>
              </a:r>
              <a:r>
                <a:rPr lang="en-US" sz="1400" dirty="0" err="1"/>
                <a:t>ees</a:t>
              </a:r>
              <a:r>
                <a:rPr lang="en-US" sz="1400" dirty="0"/>
                <a:t>/life/lectures/lect03.html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90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Energy Consumption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5865"/>
            <a:ext cx="4710822" cy="47108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28" y="3277887"/>
            <a:ext cx="4191000" cy="309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028" y="1664556"/>
            <a:ext cx="4191000" cy="2357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90054"/>
            <a:ext cx="5096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Human metabolism ~ 100W</a:t>
            </a:r>
          </a:p>
          <a:p>
            <a:r>
              <a:rPr lang="en-US" sz="2400" dirty="0" smtClean="0"/>
              <a:t>Human “social metabolism” ~ 10,000W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219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Energy Consumption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8" y="1062254"/>
            <a:ext cx="8547612" cy="51879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162" y="6224801"/>
            <a:ext cx="6680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Human_overpopulation</a:t>
            </a:r>
            <a:r>
              <a:rPr lang="en-US" sz="1400" dirty="0"/>
              <a:t>#/media/</a:t>
            </a:r>
            <a:r>
              <a:rPr lang="en-US" sz="1400" dirty="0" err="1"/>
              <a:t>File:Population_curve.svg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7182" y="778310"/>
            <a:ext cx="575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Population over 7 billion and growing!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041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Energy Consumption</a:t>
            </a:r>
            <a:endParaRPr lang="en-US" sz="3600" b="1" dirty="0"/>
          </a:p>
        </p:txBody>
      </p:sp>
      <p:sp>
        <p:nvSpPr>
          <p:cNvPr id="3" name="Oval 2"/>
          <p:cNvSpPr/>
          <p:nvPr/>
        </p:nvSpPr>
        <p:spPr>
          <a:xfrm>
            <a:off x="3090694" y="3886587"/>
            <a:ext cx="2143899" cy="2143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1310918" y="4596624"/>
            <a:ext cx="1779775" cy="723692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7385" y="4100099"/>
            <a:ext cx="19452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Energy Input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82233" y="4596624"/>
            <a:ext cx="155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Economy</a:t>
            </a:r>
            <a:endParaRPr lang="en-US" sz="28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0" y="4474609"/>
            <a:ext cx="1216901" cy="12169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9662" y="5717698"/>
            <a:ext cx="2762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3x10</a:t>
            </a:r>
            <a:r>
              <a:rPr lang="en-US" sz="2200" baseline="30000" dirty="0" smtClean="0"/>
              <a:t>12</a:t>
            </a:r>
            <a:r>
              <a:rPr lang="en-US" sz="2200" dirty="0" smtClean="0"/>
              <a:t> W (3 TW)</a:t>
            </a:r>
          </a:p>
          <a:p>
            <a:r>
              <a:rPr lang="en-US" sz="2200" dirty="0" smtClean="0"/>
              <a:t>~10,000W per person!</a:t>
            </a:r>
            <a:endParaRPr lang="en-US" sz="2200" dirty="0"/>
          </a:p>
        </p:txBody>
      </p:sp>
      <p:grpSp>
        <p:nvGrpSpPr>
          <p:cNvPr id="8" name="Group 7"/>
          <p:cNvGrpSpPr/>
          <p:nvPr/>
        </p:nvGrpSpPr>
        <p:grpSpPr>
          <a:xfrm>
            <a:off x="5111695" y="2215849"/>
            <a:ext cx="4032305" cy="4469565"/>
            <a:chOff x="5111695" y="2215849"/>
            <a:chExt cx="4032305" cy="4469565"/>
          </a:xfrm>
        </p:grpSpPr>
        <p:grpSp>
          <p:nvGrpSpPr>
            <p:cNvPr id="22" name="Group 21"/>
            <p:cNvGrpSpPr/>
            <p:nvPr/>
          </p:nvGrpSpPr>
          <p:grpSpPr>
            <a:xfrm>
              <a:off x="5111695" y="2215849"/>
              <a:ext cx="4032305" cy="4469565"/>
              <a:chOff x="5111695" y="2215849"/>
              <a:chExt cx="4032305" cy="4469565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3"/>
              <a:srcRect l="5694" r="4341"/>
              <a:stretch/>
            </p:blipFill>
            <p:spPr>
              <a:xfrm>
                <a:off x="6986446" y="4660815"/>
                <a:ext cx="2157554" cy="744407"/>
              </a:xfrm>
              <a:prstGeom prst="rect">
                <a:avLst/>
              </a:prstGeom>
            </p:spPr>
          </p:pic>
          <p:sp>
            <p:nvSpPr>
              <p:cNvPr id="10" name="Right Arrow 9"/>
              <p:cNvSpPr/>
              <p:nvPr/>
            </p:nvSpPr>
            <p:spPr>
              <a:xfrm>
                <a:off x="5234593" y="4596624"/>
                <a:ext cx="1838906" cy="723692"/>
              </a:xfrm>
              <a:prstGeom prst="rightArrow">
                <a:avLst/>
              </a:prstGeom>
              <a:solidFill>
                <a:srgbClr val="CCFFCC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11695" y="4077751"/>
                <a:ext cx="201345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 smtClean="0"/>
                  <a:t>Work Output</a:t>
                </a:r>
                <a:endParaRPr lang="en-US" sz="26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11695" y="5320316"/>
                <a:ext cx="196493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 smtClean="0"/>
                  <a:t>GDP and $$$</a:t>
                </a:r>
                <a:endParaRPr lang="en-US" sz="2600" b="1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3709" y="5405221"/>
                <a:ext cx="1706925" cy="128019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9511" y="2215849"/>
                <a:ext cx="1451123" cy="2381655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5224253" y="5796401"/>
              <a:ext cx="14379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1</a:t>
              </a:r>
              <a:r>
                <a:rPr lang="en-US" sz="2200" dirty="0" smtClean="0"/>
                <a:t>x10</a:t>
              </a:r>
              <a:r>
                <a:rPr lang="en-US" sz="2200" baseline="30000" dirty="0" smtClean="0"/>
                <a:t>12</a:t>
              </a:r>
              <a:r>
                <a:rPr lang="en-US" sz="2200" dirty="0" smtClean="0"/>
                <a:t> W</a:t>
              </a:r>
            </a:p>
            <a:p>
              <a:r>
                <a:rPr lang="en-US" sz="2200" b="1" dirty="0" smtClean="0"/>
                <a:t>~34% used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42447" y="808122"/>
            <a:ext cx="4062431" cy="3078464"/>
            <a:chOff x="2242447" y="808122"/>
            <a:chExt cx="4062431" cy="3078464"/>
          </a:xfrm>
        </p:grpSpPr>
        <p:sp>
          <p:nvSpPr>
            <p:cNvPr id="13" name="Right Arrow 12"/>
            <p:cNvSpPr/>
            <p:nvPr/>
          </p:nvSpPr>
          <p:spPr>
            <a:xfrm rot="16200000">
              <a:off x="3527779" y="2894786"/>
              <a:ext cx="1259909" cy="7236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28858" y="2582068"/>
              <a:ext cx="128753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 smtClean="0"/>
                <a:t>Entropy</a:t>
              </a:r>
            </a:p>
            <a:p>
              <a:r>
                <a:rPr lang="en-US" sz="2600" b="1" dirty="0" smtClean="0"/>
                <a:t>Output</a:t>
              </a:r>
              <a:endParaRPr lang="en-US" sz="2600" b="1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l="22494"/>
            <a:stretch/>
          </p:blipFill>
          <p:spPr>
            <a:xfrm>
              <a:off x="2242447" y="808122"/>
              <a:ext cx="1915287" cy="163585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7686" y="808122"/>
              <a:ext cx="2108838" cy="163585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570985" y="2667642"/>
              <a:ext cx="173389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Waste heat:</a:t>
              </a:r>
            </a:p>
            <a:p>
              <a:r>
                <a:rPr lang="en-US" sz="2200" dirty="0" smtClean="0"/>
                <a:t>2x10</a:t>
              </a:r>
              <a:r>
                <a:rPr lang="en-US" sz="2200" baseline="30000" dirty="0" smtClean="0"/>
                <a:t>12</a:t>
              </a:r>
              <a:r>
                <a:rPr lang="en-US" sz="2200" dirty="0" smtClean="0"/>
                <a:t> W</a:t>
              </a:r>
            </a:p>
            <a:p>
              <a:r>
                <a:rPr lang="en-US" sz="2200" b="1" dirty="0" smtClean="0"/>
                <a:t>~66% wasted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34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821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A6 and A7 - Solar Panels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9939"/>
            <a:ext cx="4882174" cy="4656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73" y="3665102"/>
            <a:ext cx="4261827" cy="269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173" y="1699939"/>
            <a:ext cx="4261827" cy="22303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9005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173 Million </a:t>
            </a:r>
            <a:r>
              <a:rPr lang="en-US" sz="2800" b="1" dirty="0" err="1" smtClean="0"/>
              <a:t>GigaWatts</a:t>
            </a:r>
            <a:r>
              <a:rPr lang="en-US" sz="2800" b="1" dirty="0" smtClean="0"/>
              <a:t> </a:t>
            </a:r>
            <a:r>
              <a:rPr lang="en-US" sz="2800" dirty="0" smtClean="0"/>
              <a:t>of power are incident on planet earth!</a:t>
            </a:r>
          </a:p>
          <a:p>
            <a:r>
              <a:rPr lang="en-US" sz="2800" dirty="0" smtClean="0"/>
              <a:t>10,000 times more than total human consumption.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887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76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A6/A7 – Solar Panels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280"/>
            <a:ext cx="9143999" cy="60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3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-Wav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" y="439174"/>
            <a:ext cx="3954958" cy="3292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317"/>
            <a:ext cx="2894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Light?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2386" y="795273"/>
            <a:ext cx="5110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Light is an </a:t>
            </a:r>
            <a:r>
              <a:rPr lang="en-US" sz="2400" b="1" dirty="0" smtClean="0"/>
              <a:t>electromagnetic wave </a:t>
            </a:r>
            <a:r>
              <a:rPr lang="en-US" sz="2400" dirty="0" smtClean="0"/>
              <a:t>that travels at the speed of light.</a:t>
            </a:r>
          </a:p>
          <a:p>
            <a:endParaRPr lang="en-US" sz="2400" dirty="0"/>
          </a:p>
          <a:p>
            <a:r>
              <a:rPr lang="en-US" sz="2400" dirty="0" smtClean="0"/>
              <a:t>“Visible Light” has a wavelength in the 400 – 700nm range.</a:t>
            </a:r>
          </a:p>
          <a:p>
            <a:endParaRPr lang="en-US" sz="2400" dirty="0"/>
          </a:p>
          <a:p>
            <a:r>
              <a:rPr lang="en-US" sz="2400" dirty="0" smtClean="0"/>
              <a:t>Wavelength determines color.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95" y="3598014"/>
            <a:ext cx="7199969" cy="32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9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Non-ideal Power Supply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180" y="715082"/>
            <a:ext cx="877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Solar panel is a non-ideal power supply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616561"/>
              </p:ext>
            </p:extLst>
          </p:nvPr>
        </p:nvGraphicFramePr>
        <p:xfrm>
          <a:off x="5811803" y="2883464"/>
          <a:ext cx="2703785" cy="1057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3" imgW="1104900" imgH="431800" progId="Equation.3">
                  <p:embed/>
                </p:oleObj>
              </mc:Choice>
              <mc:Fallback>
                <p:oleObj name="Equation" r:id="rId3" imgW="1104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11803" y="2883464"/>
                        <a:ext cx="2703785" cy="1057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445918"/>
              </p:ext>
            </p:extLst>
          </p:nvPr>
        </p:nvGraphicFramePr>
        <p:xfrm>
          <a:off x="6584378" y="4363736"/>
          <a:ext cx="1430678" cy="506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5" imgW="609600" imgH="215900" progId="Equation.3">
                  <p:embed/>
                </p:oleObj>
              </mc:Choice>
              <mc:Fallback>
                <p:oleObj name="Equation" r:id="rId5" imgW="609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4378" y="4363736"/>
                        <a:ext cx="1430678" cy="506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27137" y="1918806"/>
            <a:ext cx="21274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Voltage “Droop”</a:t>
            </a:r>
            <a:endParaRPr lang="en-US" sz="2200" b="1" dirty="0"/>
          </a:p>
        </p:txBody>
      </p:sp>
      <p:pic>
        <p:nvPicPr>
          <p:cNvPr id="7" name="Picture 6" descr="nonideal_power_suppl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0" y="1918806"/>
            <a:ext cx="5415416" cy="37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213</Words>
  <Application>Microsoft Macintosh PowerPoint</Application>
  <PresentationFormat>On-screen Show (4:3)</PresentationFormat>
  <Paragraphs>43</Paragraphs>
  <Slides>10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Office Theme</vt:lpstr>
      <vt:lpstr>Equation</vt:lpstr>
      <vt:lpstr>Microsoft Equation</vt:lpstr>
      <vt:lpstr>AME20216 - Lab I L8 – Solar 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146</cp:revision>
  <cp:lastPrinted>2016-08-31T20:57:26Z</cp:lastPrinted>
  <dcterms:created xsi:type="dcterms:W3CDTF">2015-01-15T17:41:25Z</dcterms:created>
  <dcterms:modified xsi:type="dcterms:W3CDTF">2020-09-28T15:29:08Z</dcterms:modified>
</cp:coreProperties>
</file>